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  <p:sldMasterId id="2147483798" r:id="rId5"/>
  </p:sldMasterIdLst>
  <p:notesMasterIdLst>
    <p:notesMasterId r:id="rId14"/>
  </p:notesMasterIdLst>
  <p:handoutMasterIdLst>
    <p:handoutMasterId r:id="rId15"/>
  </p:handoutMasterIdLst>
  <p:sldIdLst>
    <p:sldId id="446" r:id="rId6"/>
    <p:sldId id="448" r:id="rId7"/>
    <p:sldId id="447" r:id="rId8"/>
    <p:sldId id="445" r:id="rId9"/>
    <p:sldId id="427" r:id="rId10"/>
    <p:sldId id="426" r:id="rId11"/>
    <p:sldId id="433" r:id="rId12"/>
    <p:sldId id="44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E1A1"/>
    <a:srgbClr val="E6E6E6"/>
    <a:srgbClr val="F2F2F2"/>
    <a:srgbClr val="D6DFF3"/>
    <a:srgbClr val="45C6A9"/>
    <a:srgbClr val="283246"/>
    <a:srgbClr val="878DBD"/>
    <a:srgbClr val="4E0037"/>
    <a:srgbClr val="884D5F"/>
    <a:srgbClr val="75A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6"/>
    <p:restoredTop sz="94671"/>
  </p:normalViewPr>
  <p:slideViewPr>
    <p:cSldViewPr snapToGrid="0">
      <p:cViewPr>
        <p:scale>
          <a:sx n="90" d="100"/>
          <a:sy n="90" d="100"/>
        </p:scale>
        <p:origin x="1536" y="1240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F3A84F-9275-4ED0-BF22-6378C4B99511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763208-F999-456C-B9F4-A9E9F0EA79F8}">
      <dgm:prSet/>
      <dgm:spPr>
        <a:solidFill>
          <a:srgbClr val="8E5897"/>
        </a:solidFill>
      </dgm:spPr>
      <dgm:t>
        <a:bodyPr/>
        <a:lstStyle/>
        <a:p>
          <a:r>
            <a:rPr lang="en-US" dirty="0"/>
            <a:t>We are aiming to assist families in planning short trips or days out. We will provide a list of activities in an area and pair that with the weather at the location.</a:t>
          </a:r>
        </a:p>
      </dgm:t>
    </dgm:pt>
    <dgm:pt modelId="{74648D3F-0870-413B-AB8A-28A1C464A6A7}" type="parTrans" cxnId="{30914087-518D-4563-9390-1F5E43D3F862}">
      <dgm:prSet/>
      <dgm:spPr/>
      <dgm:t>
        <a:bodyPr/>
        <a:lstStyle/>
        <a:p>
          <a:endParaRPr lang="en-US"/>
        </a:p>
      </dgm:t>
    </dgm:pt>
    <dgm:pt modelId="{58E2DCFA-644D-4F6F-8AE9-E9ADBF46998F}" type="sibTrans" cxnId="{30914087-518D-4563-9390-1F5E43D3F862}">
      <dgm:prSet/>
      <dgm:spPr/>
      <dgm:t>
        <a:bodyPr/>
        <a:lstStyle/>
        <a:p>
          <a:endParaRPr lang="en-US"/>
        </a:p>
      </dgm:t>
    </dgm:pt>
    <dgm:pt modelId="{8F1C1FCB-0890-4422-8AE8-82716AA31446}">
      <dgm:prSet/>
      <dgm:spPr>
        <a:solidFill>
          <a:srgbClr val="8E5897"/>
        </a:solidFill>
      </dgm:spPr>
      <dgm:t>
        <a:bodyPr/>
        <a:lstStyle/>
        <a:p>
          <a:r>
            <a:rPr lang="en-US" dirty="0"/>
            <a:t>This will also help plan detours in larger holidays by finding activities near the location the family is staying at.</a:t>
          </a:r>
        </a:p>
      </dgm:t>
    </dgm:pt>
    <dgm:pt modelId="{FE69E060-BDDF-411B-968E-370E11AE4AAA}" type="parTrans" cxnId="{667D8E53-2EB0-4896-9AB0-4103A05D6943}">
      <dgm:prSet/>
      <dgm:spPr/>
      <dgm:t>
        <a:bodyPr/>
        <a:lstStyle/>
        <a:p>
          <a:endParaRPr lang="en-US"/>
        </a:p>
      </dgm:t>
    </dgm:pt>
    <dgm:pt modelId="{3C5C5742-4468-4DAD-9CD8-CE26EA9F984A}" type="sibTrans" cxnId="{667D8E53-2EB0-4896-9AB0-4103A05D6943}">
      <dgm:prSet/>
      <dgm:spPr/>
      <dgm:t>
        <a:bodyPr/>
        <a:lstStyle/>
        <a:p>
          <a:endParaRPr lang="en-US"/>
        </a:p>
      </dgm:t>
    </dgm:pt>
    <dgm:pt modelId="{2E67EAD8-9B8C-E84D-B542-1D2B91476120}" type="pres">
      <dgm:prSet presAssocID="{A9F3A84F-9275-4ED0-BF22-6378C4B99511}" presName="compositeShape" presStyleCnt="0">
        <dgm:presLayoutVars>
          <dgm:chMax val="7"/>
          <dgm:dir/>
          <dgm:resizeHandles val="exact"/>
        </dgm:presLayoutVars>
      </dgm:prSet>
      <dgm:spPr/>
    </dgm:pt>
    <dgm:pt modelId="{0D4B6D4F-D2FD-0640-82EE-60C2E9102D2B}" type="pres">
      <dgm:prSet presAssocID="{A9F3A84F-9275-4ED0-BF22-6378C4B99511}" presName="wedge1" presStyleLbl="node1" presStyleIdx="0" presStyleCnt="2"/>
      <dgm:spPr/>
    </dgm:pt>
    <dgm:pt modelId="{E099194B-9180-014C-B3D8-E641B7D2621E}" type="pres">
      <dgm:prSet presAssocID="{A9F3A84F-9275-4ED0-BF22-6378C4B99511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979E66B0-5146-2C4A-A83D-454423163CC3}" type="pres">
      <dgm:prSet presAssocID="{A9F3A84F-9275-4ED0-BF22-6378C4B99511}" presName="wedge2" presStyleLbl="node1" presStyleIdx="1" presStyleCnt="2"/>
      <dgm:spPr/>
    </dgm:pt>
    <dgm:pt modelId="{65D3D29F-A40C-4A4A-9700-0E865A94DA3B}" type="pres">
      <dgm:prSet presAssocID="{A9F3A84F-9275-4ED0-BF22-6378C4B99511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667D8E53-2EB0-4896-9AB0-4103A05D6943}" srcId="{A9F3A84F-9275-4ED0-BF22-6378C4B99511}" destId="{8F1C1FCB-0890-4422-8AE8-82716AA31446}" srcOrd="0" destOrd="0" parTransId="{FE69E060-BDDF-411B-968E-370E11AE4AAA}" sibTransId="{3C5C5742-4468-4DAD-9CD8-CE26EA9F984A}"/>
    <dgm:cxn modelId="{E628CF63-A2F0-174C-85AB-A0A3ED6A3AB1}" type="presOf" srcId="{77763208-F999-456C-B9F4-A9E9F0EA79F8}" destId="{65D3D29F-A40C-4A4A-9700-0E865A94DA3B}" srcOrd="1" destOrd="0" presId="urn:microsoft.com/office/officeart/2005/8/layout/chart3"/>
    <dgm:cxn modelId="{30914087-518D-4563-9390-1F5E43D3F862}" srcId="{A9F3A84F-9275-4ED0-BF22-6378C4B99511}" destId="{77763208-F999-456C-B9F4-A9E9F0EA79F8}" srcOrd="1" destOrd="0" parTransId="{74648D3F-0870-413B-AB8A-28A1C464A6A7}" sibTransId="{58E2DCFA-644D-4F6F-8AE9-E9ADBF46998F}"/>
    <dgm:cxn modelId="{70F7A887-B41D-314D-87D5-2AA26EA94939}" type="presOf" srcId="{8F1C1FCB-0890-4422-8AE8-82716AA31446}" destId="{0D4B6D4F-D2FD-0640-82EE-60C2E9102D2B}" srcOrd="0" destOrd="0" presId="urn:microsoft.com/office/officeart/2005/8/layout/chart3"/>
    <dgm:cxn modelId="{C196AD92-6E42-C442-85B6-13F615A0BDDE}" type="presOf" srcId="{77763208-F999-456C-B9F4-A9E9F0EA79F8}" destId="{979E66B0-5146-2C4A-A83D-454423163CC3}" srcOrd="0" destOrd="0" presId="urn:microsoft.com/office/officeart/2005/8/layout/chart3"/>
    <dgm:cxn modelId="{8BDBFFCD-8067-E14A-BA63-F02D76A4C44A}" type="presOf" srcId="{8F1C1FCB-0890-4422-8AE8-82716AA31446}" destId="{E099194B-9180-014C-B3D8-E641B7D2621E}" srcOrd="1" destOrd="0" presId="urn:microsoft.com/office/officeart/2005/8/layout/chart3"/>
    <dgm:cxn modelId="{98FBE5FB-B321-3C48-950E-CE11BD92D823}" type="presOf" srcId="{A9F3A84F-9275-4ED0-BF22-6378C4B99511}" destId="{2E67EAD8-9B8C-E84D-B542-1D2B91476120}" srcOrd="0" destOrd="0" presId="urn:microsoft.com/office/officeart/2005/8/layout/chart3"/>
    <dgm:cxn modelId="{9FDEEFCE-24B0-ED44-941A-7A840F0D3341}" type="presParOf" srcId="{2E67EAD8-9B8C-E84D-B542-1D2B91476120}" destId="{0D4B6D4F-D2FD-0640-82EE-60C2E9102D2B}" srcOrd="0" destOrd="0" presId="urn:microsoft.com/office/officeart/2005/8/layout/chart3"/>
    <dgm:cxn modelId="{BC71264E-24AD-224C-8FDB-558EBD6A46F2}" type="presParOf" srcId="{2E67EAD8-9B8C-E84D-B542-1D2B91476120}" destId="{E099194B-9180-014C-B3D8-E641B7D2621E}" srcOrd="1" destOrd="0" presId="urn:microsoft.com/office/officeart/2005/8/layout/chart3"/>
    <dgm:cxn modelId="{6E3E8E8B-5E85-2A4B-9272-42226508A6EC}" type="presParOf" srcId="{2E67EAD8-9B8C-E84D-B542-1D2B91476120}" destId="{979E66B0-5146-2C4A-A83D-454423163CC3}" srcOrd="2" destOrd="0" presId="urn:microsoft.com/office/officeart/2005/8/layout/chart3"/>
    <dgm:cxn modelId="{E0B0E213-0E7B-1E4A-AA7B-F3DF281E2721}" type="presParOf" srcId="{2E67EAD8-9B8C-E84D-B542-1D2B91476120}" destId="{65D3D29F-A40C-4A4A-9700-0E865A94DA3B}" srcOrd="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B6D4F-D2FD-0640-82EE-60C2E9102D2B}">
      <dsp:nvSpPr>
        <dsp:cNvPr id="0" name=""/>
        <dsp:cNvSpPr/>
      </dsp:nvSpPr>
      <dsp:spPr>
        <a:xfrm>
          <a:off x="1147417" y="415486"/>
          <a:ext cx="4362613" cy="4362613"/>
        </a:xfrm>
        <a:prstGeom prst="pie">
          <a:avLst>
            <a:gd name="adj1" fmla="val 16200000"/>
            <a:gd name="adj2" fmla="val 5400000"/>
          </a:avLst>
        </a:prstGeom>
        <a:solidFill>
          <a:srgbClr val="8E5897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This will also help plan detours in larger holidays by finding activities near the location the family is staying at.</a:t>
          </a:r>
        </a:p>
      </dsp:txBody>
      <dsp:txXfrm>
        <a:off x="3328724" y="1064685"/>
        <a:ext cx="1532108" cy="3064216"/>
      </dsp:txXfrm>
    </dsp:sp>
    <dsp:sp modelId="{979E66B0-5146-2C4A-A83D-454423163CC3}">
      <dsp:nvSpPr>
        <dsp:cNvPr id="0" name=""/>
        <dsp:cNvSpPr/>
      </dsp:nvSpPr>
      <dsp:spPr>
        <a:xfrm>
          <a:off x="1043546" y="415486"/>
          <a:ext cx="4362613" cy="4362613"/>
        </a:xfrm>
        <a:prstGeom prst="pie">
          <a:avLst>
            <a:gd name="adj1" fmla="val 5400000"/>
            <a:gd name="adj2" fmla="val 16200000"/>
          </a:avLst>
        </a:prstGeom>
        <a:solidFill>
          <a:srgbClr val="8E5897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 are aiming to assist families in planning short trips or days out. We will provide a list of activities in an area and pair that with the weather at the location.</a:t>
          </a:r>
        </a:p>
      </dsp:txBody>
      <dsp:txXfrm>
        <a:off x="1666776" y="1064685"/>
        <a:ext cx="1532108" cy="3064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0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9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495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2025936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7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057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422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511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600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7141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8821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1511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8793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79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652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18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27590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8584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53076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955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394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581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41788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38796211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610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091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01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3717207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45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112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  <p:sldLayoutId id="2147483744" r:id="rId6"/>
    <p:sldLayoutId id="2147483745" r:id="rId7"/>
    <p:sldLayoutId id="2147483746" r:id="rId8"/>
    <p:sldLayoutId id="214748374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  <p:sldLayoutId id="2147483748" r:id="rId3"/>
    <p:sldLayoutId id="2147483749" r:id="rId4"/>
    <p:sldLayoutId id="2147483750" r:id="rId5"/>
    <p:sldLayoutId id="214748375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3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  <p:sldLayoutId id="2147483818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gif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ocalhost:5006/" TargetMode="Externa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.gif"/><Relationship Id="rId5" Type="http://schemas.openxmlformats.org/officeDocument/2006/relationships/hyperlink" Target="http://localhost:5006/apidocs/" TargetMode="Externa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gi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40000"/>
          </a:blip>
          <a:srcRect l="27437" r="3252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6167235" cy="456713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AU" dirty="0"/>
              <a:t>c17 portfolio Project: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Family Day Out Planner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dirty="0">
                <a:solidFill>
                  <a:srgbClr val="FFFFFF"/>
                </a:solidFill>
              </a:rPr>
              <a:t>By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Yuan fang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jacQueline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matthew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brinkmann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CFBAD3E7-409F-8DE1-62EC-3F29B5C7D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0" r="6374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8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93EB3-99CA-FAB1-6A58-F6151707A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Who WE ARE?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3E539-5D27-4341-532F-B8272B763906}"/>
              </a:ext>
            </a:extLst>
          </p:cNvPr>
          <p:cNvSpPr txBox="1"/>
          <p:nvPr/>
        </p:nvSpPr>
        <p:spPr>
          <a:xfrm>
            <a:off x="1364131" y="1930399"/>
            <a:ext cx="2898526" cy="2351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Yuan Fang</a:t>
            </a: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SerpAPI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WeatherAPI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 End Developer</a:t>
            </a: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integration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C28A2-6F05-9966-990F-7D9EFF66DAFF}"/>
              </a:ext>
            </a:extLst>
          </p:cNvPr>
          <p:cNvSpPr txBox="1"/>
          <p:nvPr/>
        </p:nvSpPr>
        <p:spPr>
          <a:xfrm>
            <a:off x="7929345" y="1918782"/>
            <a:ext cx="3050511" cy="2375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Matthew Brinkmann</a:t>
            </a: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Architecture</a:t>
            </a: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Slack Integration</a:t>
            </a: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Swagger Integration</a:t>
            </a: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Flask Implementation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C0AD87-312E-B89E-6B7A-2EBAB3A3AF1B}"/>
              </a:ext>
            </a:extLst>
          </p:cNvPr>
          <p:cNvSpPr txBox="1"/>
          <p:nvPr/>
        </p:nvSpPr>
        <p:spPr>
          <a:xfrm>
            <a:off x="4646769" y="1930399"/>
            <a:ext cx="2898526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Jacqueline Lu</a:t>
            </a: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Development</a:t>
            </a: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React Development</a:t>
            </a: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API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1026" name="Picture 2" descr="Profile photo for yuanyuan.lu_4325">
            <a:extLst>
              <a:ext uri="{FF2B5EF4-FFF2-40B4-BE49-F238E27FC236}">
                <a16:creationId xmlns:a16="http://schemas.microsoft.com/office/drawing/2014/main" id="{052B4C9B-7E5B-4F7F-45AB-81460CC35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6" t="10253" r="10374" b="9747"/>
          <a:stretch/>
        </p:blipFill>
        <p:spPr bwMode="auto">
          <a:xfrm>
            <a:off x="4642483" y="4082201"/>
            <a:ext cx="2357545" cy="237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ile photo for yuan.fang_4322">
            <a:extLst>
              <a:ext uri="{FF2B5EF4-FFF2-40B4-BE49-F238E27FC236}">
                <a16:creationId xmlns:a16="http://schemas.microsoft.com/office/drawing/2014/main" id="{F70DB040-D2CB-AF76-10CE-82E5E4197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819" y="4082200"/>
            <a:ext cx="2357545" cy="237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8931E30-FF5E-1507-C25A-B6C232F249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1" t="-133" r="661" b="-596"/>
          <a:stretch/>
        </p:blipFill>
        <p:spPr>
          <a:xfrm rot="16200000">
            <a:off x="7917415" y="4090932"/>
            <a:ext cx="2375011" cy="235754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A628DF-178F-4AAC-3459-484FE26A3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483" y="148801"/>
            <a:ext cx="2375463" cy="1781597"/>
          </a:xfrm>
          <a:prstGeom prst="rect">
            <a:avLst/>
          </a:prstGeom>
          <a:effectLst>
            <a:softEdge rad="228710"/>
          </a:effectLst>
        </p:spPr>
      </p:pic>
    </p:spTree>
    <p:extLst>
      <p:ext uri="{BB962C8B-B14F-4D97-AF65-F5344CB8AC3E}">
        <p14:creationId xmlns:p14="http://schemas.microsoft.com/office/powerpoint/2010/main" val="3165348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10275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Text Placeholder 5">
            <a:extLst>
              <a:ext uri="{FF2B5EF4-FFF2-40B4-BE49-F238E27FC236}">
                <a16:creationId xmlns:a16="http://schemas.microsoft.com/office/drawing/2014/main" id="{FFC56BEF-38B7-07F5-207C-66DBD95F01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3237997"/>
              </p:ext>
            </p:extLst>
          </p:nvPr>
        </p:nvGraphicFramePr>
        <p:xfrm>
          <a:off x="873304" y="1654138"/>
          <a:ext cx="6553577" cy="5193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trying to achieve</a:t>
            </a:r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D62B989-C688-1B4E-8EC3-48E9D82E5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143" y="1843829"/>
            <a:ext cx="2318392" cy="1115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37" name="Graphic 36" descr="Play">
            <a:hlinkClick r:id="rId2"/>
            <a:extLst>
              <a:ext uri="{FF2B5EF4-FFF2-40B4-BE49-F238E27FC236}">
                <a16:creationId xmlns:a16="http://schemas.microsoft.com/office/drawing/2014/main" id="{9E36F59F-8C7B-9131-FCB6-AA37F1D62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3794" y="1585145"/>
            <a:ext cx="1632648" cy="1632648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90913AA5-0245-8EF6-BE9A-4327D37F3FD5}"/>
              </a:ext>
            </a:extLst>
          </p:cNvPr>
          <p:cNvSpPr txBox="1">
            <a:spLocks/>
          </p:cNvSpPr>
          <p:nvPr/>
        </p:nvSpPr>
        <p:spPr>
          <a:xfrm>
            <a:off x="3399182" y="3778307"/>
            <a:ext cx="3558209" cy="1115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6600" dirty="0">
                <a:solidFill>
                  <a:schemeClr val="bg1"/>
                </a:solidFill>
              </a:rPr>
              <a:t>SWAGGER</a:t>
            </a:r>
          </a:p>
        </p:txBody>
      </p:sp>
      <p:pic>
        <p:nvPicPr>
          <p:cNvPr id="6" name="Graphic 5" descr="Play">
            <a:hlinkClick r:id="rId5"/>
            <a:extLst>
              <a:ext uri="{FF2B5EF4-FFF2-40B4-BE49-F238E27FC236}">
                <a16:creationId xmlns:a16="http://schemas.microsoft.com/office/drawing/2014/main" id="{04EFA4BD-DE8A-981F-4B62-465F3F114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3794" y="3519623"/>
            <a:ext cx="1632648" cy="1632648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61615EE0-34EA-DB46-9E21-9DAB3B110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96" y="1789043"/>
            <a:ext cx="3810000" cy="2857500"/>
          </a:xfrm>
          <a:prstGeom prst="rect">
            <a:avLst/>
          </a:prstGeom>
          <a:effectLst>
            <a:softEdge rad="432683"/>
          </a:effectLst>
        </p:spPr>
      </p:pic>
    </p:spTree>
    <p:extLst>
      <p:ext uri="{BB962C8B-B14F-4D97-AF65-F5344CB8AC3E}">
        <p14:creationId xmlns:p14="http://schemas.microsoft.com/office/powerpoint/2010/main" val="366443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2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660B9EF-B050-ADF1-83FD-2ECD1761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" y="0"/>
            <a:ext cx="3161733" cy="23713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67" y="1837944"/>
            <a:ext cx="3619501" cy="877824"/>
          </a:xfrm>
        </p:spPr>
        <p:txBody>
          <a:bodyPr/>
          <a:lstStyle/>
          <a:p>
            <a:r>
              <a:rPr lang="en-US" dirty="0"/>
              <a:t>Our Goals: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450592"/>
            <a:ext cx="3806576" cy="4166108"/>
          </a:xfrm>
        </p:spPr>
        <p:txBody>
          <a:bodyPr>
            <a:noAutofit/>
          </a:bodyPr>
          <a:lstStyle/>
          <a:p>
            <a:r>
              <a:rPr lang="en-US" dirty="0">
                <a:latin typeface="Segoe UI" panose="020B0502040204020203" pitchFamily="34" charset="0"/>
              </a:rPr>
              <a:t>We are looking to reinforce our learning with this project, it’s not so much about what we create, but how we create it and how well put together it 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Solid Code (S.O.L.I.D. principles)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Unit Testing – Code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Interact with external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 our own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Documentation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E353095-7A96-0C29-4461-C6C1CECDD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499" y="422470"/>
            <a:ext cx="4502649" cy="5832977"/>
          </a:xfrm>
          <a:prstGeom prst="rect">
            <a:avLst/>
          </a:prstGeom>
          <a:solidFill>
            <a:srgbClr val="85A293"/>
          </a:solidFill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2100463C-C2CD-BEB4-13CD-73C8941BAE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6930" y="317068"/>
            <a:ext cx="1688677" cy="1253315"/>
          </a:xfrm>
          <a:prstGeom prst="rect">
            <a:avLst/>
          </a:prstGeom>
          <a:solidFill>
            <a:schemeClr val="accent5">
              <a:alpha val="41227"/>
            </a:schemeClr>
          </a:solidFill>
          <a:ln>
            <a:noFill/>
          </a:ln>
          <a:effectLst>
            <a:softEdge rad="129731"/>
          </a:effectLst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27D6F40-25D3-3ADF-7878-157B6EC41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772" y="241300"/>
            <a:ext cx="1908154" cy="154940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FBB79FDE-0623-C0B9-E710-11578269C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579" y="2276856"/>
            <a:ext cx="2781300" cy="15494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9AB22832-81C9-9D29-A284-1BBDD9C215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8309" y="4532729"/>
            <a:ext cx="2924926" cy="109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 tmFilter="0,0; .5, 1; 1, 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BD0685C-5CEC-77F1-2B3D-4A60E70C0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03"/>
            <a:ext cx="12187577" cy="6545179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D306FC1A-3635-2CEE-0B96-DD19D65F44D0}"/>
              </a:ext>
            </a:extLst>
          </p:cNvPr>
          <p:cNvSpPr/>
          <p:nvPr/>
        </p:nvSpPr>
        <p:spPr>
          <a:xfrm>
            <a:off x="42863" y="214313"/>
            <a:ext cx="3871912" cy="2714625"/>
          </a:xfrm>
          <a:custGeom>
            <a:avLst/>
            <a:gdLst>
              <a:gd name="connsiteX0" fmla="*/ 2928937 w 3871912"/>
              <a:gd name="connsiteY0" fmla="*/ 2114550 h 2714625"/>
              <a:gd name="connsiteX1" fmla="*/ 2943225 w 3871912"/>
              <a:gd name="connsiteY1" fmla="*/ 1228725 h 2714625"/>
              <a:gd name="connsiteX2" fmla="*/ 3814762 w 3871912"/>
              <a:gd name="connsiteY2" fmla="*/ 1200150 h 2714625"/>
              <a:gd name="connsiteX3" fmla="*/ 3871912 w 3871912"/>
              <a:gd name="connsiteY3" fmla="*/ 14287 h 2714625"/>
              <a:gd name="connsiteX4" fmla="*/ 0 w 3871912"/>
              <a:gd name="connsiteY4" fmla="*/ 0 h 2714625"/>
              <a:gd name="connsiteX5" fmla="*/ 14287 w 3871912"/>
              <a:gd name="connsiteY5" fmla="*/ 2714625 h 2714625"/>
              <a:gd name="connsiteX6" fmla="*/ 2928937 w 3871912"/>
              <a:gd name="connsiteY6" fmla="*/ 2114550 h 271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71912" h="2714625">
                <a:moveTo>
                  <a:pt x="2928937" y="2114550"/>
                </a:moveTo>
                <a:lnTo>
                  <a:pt x="2943225" y="1228725"/>
                </a:lnTo>
                <a:lnTo>
                  <a:pt x="3814762" y="1200150"/>
                </a:lnTo>
                <a:lnTo>
                  <a:pt x="3871912" y="14287"/>
                </a:lnTo>
                <a:lnTo>
                  <a:pt x="0" y="0"/>
                </a:lnTo>
                <a:cubicBezTo>
                  <a:pt x="4762" y="904875"/>
                  <a:pt x="9525" y="1809750"/>
                  <a:pt x="14287" y="2714625"/>
                </a:cubicBezTo>
                <a:lnTo>
                  <a:pt x="2928937" y="2114550"/>
                </a:lnTo>
                <a:close/>
              </a:path>
            </a:pathLst>
          </a:custGeom>
          <a:solidFill>
            <a:srgbClr val="C0E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1C71D18-3E23-30C5-1F04-981623924E25}"/>
              </a:ext>
            </a:extLst>
          </p:cNvPr>
          <p:cNvSpPr/>
          <p:nvPr/>
        </p:nvSpPr>
        <p:spPr>
          <a:xfrm>
            <a:off x="5537" y="168291"/>
            <a:ext cx="9557886" cy="6545179"/>
          </a:xfrm>
          <a:custGeom>
            <a:avLst/>
            <a:gdLst>
              <a:gd name="connsiteX0" fmla="*/ 9779267 w 9788893"/>
              <a:gd name="connsiteY0" fmla="*/ 2772076 h 6679933"/>
              <a:gd name="connsiteX1" fmla="*/ 1549667 w 9788893"/>
              <a:gd name="connsiteY1" fmla="*/ 2772076 h 6679933"/>
              <a:gd name="connsiteX2" fmla="*/ 1549667 w 9788893"/>
              <a:gd name="connsiteY2" fmla="*/ 6679933 h 6679933"/>
              <a:gd name="connsiteX3" fmla="*/ 0 w 9788893"/>
              <a:gd name="connsiteY3" fmla="*/ 6670308 h 6679933"/>
              <a:gd name="connsiteX4" fmla="*/ 9625 w 9788893"/>
              <a:gd name="connsiteY4" fmla="*/ 9626 h 6679933"/>
              <a:gd name="connsiteX5" fmla="*/ 9788893 w 9788893"/>
              <a:gd name="connsiteY5" fmla="*/ 0 h 6679933"/>
              <a:gd name="connsiteX6" fmla="*/ 9779267 w 9788893"/>
              <a:gd name="connsiteY6" fmla="*/ 2772076 h 667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8893" h="6679933">
                <a:moveTo>
                  <a:pt x="9779267" y="2772076"/>
                </a:moveTo>
                <a:lnTo>
                  <a:pt x="1549667" y="2772076"/>
                </a:lnTo>
                <a:lnTo>
                  <a:pt x="1549667" y="6679933"/>
                </a:lnTo>
                <a:lnTo>
                  <a:pt x="0" y="6670308"/>
                </a:lnTo>
                <a:cubicBezTo>
                  <a:pt x="3208" y="4450081"/>
                  <a:pt x="6417" y="2229853"/>
                  <a:pt x="9625" y="9626"/>
                </a:cubicBezTo>
                <a:lnTo>
                  <a:pt x="9788893" y="0"/>
                </a:lnTo>
                <a:cubicBezTo>
                  <a:pt x="9785684" y="927234"/>
                  <a:pt x="9782476" y="1854467"/>
                  <a:pt x="9779267" y="2772076"/>
                </a:cubicBezTo>
                <a:close/>
              </a:path>
            </a:pathLst>
          </a:cu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75999" rtlCol="0" anchor="t" anchorCtr="1"/>
          <a:lstStyle/>
          <a:p>
            <a:pPr algn="ctr"/>
            <a:r>
              <a:rPr lang="en-US" sz="9600" dirty="0">
                <a:solidFill>
                  <a:schemeClr val="tx1"/>
                </a:solidFill>
              </a:rPr>
              <a:t>MVP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B3F1BAB-B9A7-0C34-0058-1F0364FCE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174" y="4276838"/>
            <a:ext cx="1167103" cy="455899"/>
          </a:xfrm>
          <a:prstGeom prst="rect">
            <a:avLst/>
          </a:prstGeom>
          <a:solidFill>
            <a:srgbClr val="E6E6E6"/>
          </a:solidFill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0236F9A-23B4-47E7-4F7F-E50327E3A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094" y="4091066"/>
            <a:ext cx="759949" cy="80337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5A71D55-07B1-A8C2-7C99-02F0A4B99766}"/>
              </a:ext>
            </a:extLst>
          </p:cNvPr>
          <p:cNvGrpSpPr/>
          <p:nvPr/>
        </p:nvGrpSpPr>
        <p:grpSpPr>
          <a:xfrm>
            <a:off x="7006311" y="265025"/>
            <a:ext cx="1558302" cy="1038868"/>
            <a:chOff x="8122842" y="380528"/>
            <a:chExt cx="1558302" cy="103886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74043C-82A5-B11C-74A4-02A05CB01886}"/>
                </a:ext>
              </a:extLst>
            </p:cNvPr>
            <p:cNvSpPr/>
            <p:nvPr/>
          </p:nvSpPr>
          <p:spPr>
            <a:xfrm>
              <a:off x="8223412" y="771558"/>
              <a:ext cx="1357162" cy="45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B7154075-7C59-1DA2-A31C-21A8926D0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2842" y="380528"/>
              <a:ext cx="1558302" cy="1038868"/>
            </a:xfrm>
            <a:prstGeom prst="rect">
              <a:avLst/>
            </a:prstGeom>
            <a:noFill/>
          </p:spPr>
        </p:pic>
      </p:grp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DE09430-AEAB-2471-06FE-D7C80A33F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9746" y="4610501"/>
            <a:ext cx="1221824" cy="1221824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CA09B13-7A47-9C72-E7D1-722D8CD4D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315" y="4398746"/>
            <a:ext cx="1304860" cy="1135228"/>
          </a:xfrm>
          <a:prstGeom prst="rect">
            <a:avLst/>
          </a:prstGeom>
          <a:solidFill>
            <a:schemeClr val="bg1"/>
          </a:solidFill>
          <a:effectLst>
            <a:glow rad="181669">
              <a:schemeClr val="accent5">
                <a:lumMod val="75000"/>
                <a:alpha val="32885"/>
              </a:schemeClr>
            </a:glo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88D691C-743F-6676-E244-613F2185A250}"/>
              </a:ext>
            </a:extLst>
          </p:cNvPr>
          <p:cNvGrpSpPr/>
          <p:nvPr/>
        </p:nvGrpSpPr>
        <p:grpSpPr>
          <a:xfrm>
            <a:off x="1598957" y="7090212"/>
            <a:ext cx="8450981" cy="7093820"/>
            <a:chOff x="1598957" y="6592975"/>
            <a:chExt cx="8450981" cy="7093820"/>
          </a:xfrm>
        </p:grpSpPr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BBCF6727-5C39-6E00-DE60-C9C8FBB60500}"/>
                </a:ext>
              </a:extLst>
            </p:cNvPr>
            <p:cNvSpPr/>
            <p:nvPr/>
          </p:nvSpPr>
          <p:spPr>
            <a:xfrm>
              <a:off x="1598957" y="6592975"/>
              <a:ext cx="8450981" cy="7093820"/>
            </a:xfrm>
            <a:prstGeom prst="cloud">
              <a:avLst/>
            </a:prstGeom>
            <a:solidFill>
              <a:srgbClr val="00B0F0">
                <a:alpha val="9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Logo, company name&#10;&#10;Description automatically generated">
              <a:extLst>
                <a:ext uri="{FF2B5EF4-FFF2-40B4-BE49-F238E27FC236}">
                  <a16:creationId xmlns:a16="http://schemas.microsoft.com/office/drawing/2014/main" id="{3523C156-8BC1-9B24-4630-289F7DC52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5474" y="7194822"/>
              <a:ext cx="7477949" cy="6188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5601 L -0.00026 -0.9784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70ECC4A-0604-4144-DF27-52DEEEA28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" y="492918"/>
            <a:ext cx="12190941" cy="58721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CB2B6F-51EE-2AA0-8992-8AB43DFF1A47}"/>
              </a:ext>
            </a:extLst>
          </p:cNvPr>
          <p:cNvSpPr/>
          <p:nvPr/>
        </p:nvSpPr>
        <p:spPr>
          <a:xfrm>
            <a:off x="63765" y="928686"/>
            <a:ext cx="1985963" cy="5329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72C1C1-790E-6FBB-D496-2C04F760D2FF}"/>
              </a:ext>
            </a:extLst>
          </p:cNvPr>
          <p:cNvSpPr/>
          <p:nvPr/>
        </p:nvSpPr>
        <p:spPr>
          <a:xfrm>
            <a:off x="1985963" y="928686"/>
            <a:ext cx="1985963" cy="53292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A6DD20-8D62-5280-E030-C5C10EF98647}"/>
              </a:ext>
            </a:extLst>
          </p:cNvPr>
          <p:cNvSpPr/>
          <p:nvPr/>
        </p:nvSpPr>
        <p:spPr>
          <a:xfrm>
            <a:off x="3970867" y="1035842"/>
            <a:ext cx="1985963" cy="53292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B7BCC9-EB77-A268-B74E-B4B7EC160B14}"/>
              </a:ext>
            </a:extLst>
          </p:cNvPr>
          <p:cNvSpPr/>
          <p:nvPr/>
        </p:nvSpPr>
        <p:spPr>
          <a:xfrm>
            <a:off x="5955771" y="928685"/>
            <a:ext cx="1985963" cy="53292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9E29A2-F2B4-F5BD-B2E4-3FCE08CE99AC}"/>
              </a:ext>
            </a:extLst>
          </p:cNvPr>
          <p:cNvSpPr/>
          <p:nvPr/>
        </p:nvSpPr>
        <p:spPr>
          <a:xfrm>
            <a:off x="7940675" y="1035841"/>
            <a:ext cx="2265362" cy="53292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AB1F2E-C3A0-84C9-93A9-0C7A36013827}"/>
              </a:ext>
            </a:extLst>
          </p:cNvPr>
          <p:cNvSpPr/>
          <p:nvPr/>
        </p:nvSpPr>
        <p:spPr>
          <a:xfrm>
            <a:off x="10104175" y="1035841"/>
            <a:ext cx="1985963" cy="53292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oy, vector graphics&#10;&#10;Description automatically generated">
            <a:extLst>
              <a:ext uri="{FF2B5EF4-FFF2-40B4-BE49-F238E27FC236}">
                <a16:creationId xmlns:a16="http://schemas.microsoft.com/office/drawing/2014/main" id="{0952C69A-FB53-CDA9-2FC2-E738D6ED7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253" y="785812"/>
            <a:ext cx="3079747" cy="2309811"/>
          </a:xfrm>
          <a:prstGeom prst="rect">
            <a:avLst/>
          </a:prstGeom>
          <a:effectLst>
            <a:softEdge rad="467391"/>
          </a:effectLst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9EE689B-363B-3493-08F7-FEA68065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63887" cy="2372780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9AB51B-D3BE-1E52-F50A-FD7B93F68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84491"/>
            <a:ext cx="3619501" cy="87782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EF97B-02C7-E96C-459D-2A7C8E79B2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We faced several challenges during development. Here are some of the key challenges faced and how we over come them.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01F1867-9CF1-1069-64C5-170C343EC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083700"/>
              </p:ext>
            </p:extLst>
          </p:nvPr>
        </p:nvGraphicFramePr>
        <p:xfrm>
          <a:off x="4496354" y="457705"/>
          <a:ext cx="7237896" cy="6131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8948">
                  <a:extLst>
                    <a:ext uri="{9D8B030D-6E8A-4147-A177-3AD203B41FA5}">
                      <a16:colId xmlns:a16="http://schemas.microsoft.com/office/drawing/2014/main" val="2066486761"/>
                    </a:ext>
                  </a:extLst>
                </a:gridCol>
                <a:gridCol w="3618948">
                  <a:extLst>
                    <a:ext uri="{9D8B030D-6E8A-4147-A177-3AD203B41FA5}">
                      <a16:colId xmlns:a16="http://schemas.microsoft.com/office/drawing/2014/main" val="1823516408"/>
                    </a:ext>
                  </a:extLst>
                </a:gridCol>
              </a:tblGrid>
              <a:tr h="451910">
                <a:tc>
                  <a:txBody>
                    <a:bodyPr/>
                    <a:lstStyle/>
                    <a:p>
                      <a:r>
                        <a:rPr lang="en-US" dirty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84864"/>
                  </a:ext>
                </a:extLst>
              </a:tr>
              <a:tr h="5680028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79599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2524BC7-AF1E-7133-7B6C-F0F96AC6BD25}"/>
              </a:ext>
            </a:extLst>
          </p:cNvPr>
          <p:cNvSpPr txBox="1"/>
          <p:nvPr/>
        </p:nvSpPr>
        <p:spPr>
          <a:xfrm>
            <a:off x="4496354" y="949979"/>
            <a:ext cx="36189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Running out of API calls during development.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Writing unit tests that covered our API calls and Custom exceptions.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Developing frontend and backend synchronously.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Staying on track with tasks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187D3-96A9-E1DF-2380-FE254D001A71}"/>
              </a:ext>
            </a:extLst>
          </p:cNvPr>
          <p:cNvSpPr txBox="1"/>
          <p:nvPr/>
        </p:nvSpPr>
        <p:spPr>
          <a:xfrm>
            <a:off x="8115302" y="903812"/>
            <a:ext cx="36189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Capture a real API call and save it, then use it with a test endpoint.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Solution was actually to recode parts of our project to make testing easier.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Communication and Clear task definition.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Using Trello board with cards and daily catch-ups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98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  <p:bldP spid="10" grpId="0" uiExpand="1" build="p"/>
    </p:bldLst>
  </p:timing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289</Words>
  <Application>Microsoft Macintosh PowerPoint</Application>
  <PresentationFormat>Widescreen</PresentationFormat>
  <Paragraphs>52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Segoe UI</vt:lpstr>
      <vt:lpstr>Segoe UI Light</vt:lpstr>
      <vt:lpstr>Trebuchet MS</vt:lpstr>
      <vt:lpstr>Wingdings 3</vt:lpstr>
      <vt:lpstr>Balancing Act</vt:lpstr>
      <vt:lpstr>Wellspring</vt:lpstr>
      <vt:lpstr>Star of the show</vt:lpstr>
      <vt:lpstr>Amusements</vt:lpstr>
      <vt:lpstr>Facet</vt:lpstr>
      <vt:lpstr>c17 portfolio Project: Family Day Out Planner  By  Yuan fang jacQueline lu matthew brinkmann</vt:lpstr>
      <vt:lpstr>Who WE ARE?</vt:lpstr>
      <vt:lpstr>What are we trying to achieve</vt:lpstr>
      <vt:lpstr>DEMO</vt:lpstr>
      <vt:lpstr>Our Goals:</vt:lpstr>
      <vt:lpstr>PowerPoint Presentation</vt:lpstr>
      <vt:lpstr>PowerPoint Presentation</vt:lpstr>
      <vt:lpstr>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2022-10-20T01:46:37Z</dcterms:modified>
</cp:coreProperties>
</file>